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comments+xml" PartName="/ppt/comments/comment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commentAuthors+xml" PartName="/ppt/commentAuthor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6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18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7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Author clrIdx="0" id="0" initials="" lastIdx="1" name="Денис Дерюгин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CC0CE1B9-4D42-42E5-88B8-314BB2D56618}">
  <a:tblStyle styleId="{CC0CE1B9-4D42-42E5-88B8-314BB2D56618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9" Type="http://schemas.openxmlformats.org/officeDocument/2006/relationships/slide" Target="slides/slide13.xml"/><Relationship Id="rId18" Type="http://schemas.openxmlformats.org/officeDocument/2006/relationships/slide" Target="slides/slide12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21" Type="http://schemas.openxmlformats.org/officeDocument/2006/relationships/slide" Target="slides/slide15.xml"/><Relationship Id="rId2" Type="http://schemas.openxmlformats.org/officeDocument/2006/relationships/presProps" Target="presProps.xml"/><Relationship Id="rId12" Type="http://schemas.openxmlformats.org/officeDocument/2006/relationships/slide" Target="slides/slide6.xml"/><Relationship Id="rId22" Type="http://schemas.openxmlformats.org/officeDocument/2006/relationships/slide" Target="slides/slide16.xml"/><Relationship Id="rId13" Type="http://schemas.openxmlformats.org/officeDocument/2006/relationships/slide" Target="slides/slide7.xml"/><Relationship Id="rId1" Type="http://schemas.openxmlformats.org/officeDocument/2006/relationships/theme" Target="theme/theme2.xml"/><Relationship Id="rId23" Type="http://schemas.openxmlformats.org/officeDocument/2006/relationships/slide" Target="slides/slide17.xml"/><Relationship Id="rId4" Type="http://schemas.openxmlformats.org/officeDocument/2006/relationships/commentAuthors" Target="commentAuthors.xml"/><Relationship Id="rId10" Type="http://schemas.openxmlformats.org/officeDocument/2006/relationships/slide" Target="slides/slide4.xml"/><Relationship Id="rId24" Type="http://schemas.openxmlformats.org/officeDocument/2006/relationships/slide" Target="slides/slide18.xml"/><Relationship Id="rId3" Type="http://schemas.openxmlformats.org/officeDocument/2006/relationships/tableStyles" Target="tableStyles.xml"/><Relationship Id="rId11" Type="http://schemas.openxmlformats.org/officeDocument/2006/relationships/slide" Target="slides/slide5.xml"/><Relationship Id="rId20" Type="http://schemas.openxmlformats.org/officeDocument/2006/relationships/slide" Target="slides/slide14.xml"/><Relationship Id="rId9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8" Type="http://schemas.openxmlformats.org/officeDocument/2006/relationships/slide" Target="slides/slide2.xml"/><Relationship Id="rId7" Type="http://schemas.openxmlformats.org/officeDocument/2006/relationships/slide" Target="slides/slide1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 authorId="0" idx="1">
    <p:pos x="6000" y="0"/>
    <p:text>Размытый текст. Предлагаю отмасштабировать pngшку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ru" sz="1000">
                <a:solidFill>
                  <a:schemeClr val="dk1"/>
                </a:solidFill>
              </a:rPr>
              <a:t>Типичный сценарий разработки проекта, использующего Mybuild, включает две группы людей</a:t>
            </a:r>
          </a:p>
          <a:p>
            <a:pPr indent="-292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ru" sz="1000">
                <a:solidFill>
                  <a:schemeClr val="dk1"/>
                </a:solidFill>
              </a:rPr>
              <a:t>Разработчики</a:t>
            </a:r>
          </a:p>
          <a:p>
            <a:pPr lvl="0" rtl="0">
              <a:spcBef>
                <a:spcPts val="0"/>
              </a:spcBef>
              <a:buNone/>
            </a:pPr>
            <a:r>
              <a:rPr lang="ru" sz="1000">
                <a:solidFill>
                  <a:schemeClr val="dk1"/>
                </a:solidFill>
              </a:rPr>
              <a:t>которые поддерживают файлы для сборки разрабатываемых ими компонентов. My-файлы</a:t>
            </a:r>
          </a:p>
          <a:p>
            <a:pPr lvl="0" rtl="0">
              <a:spcBef>
                <a:spcPts val="0"/>
              </a:spcBef>
              <a:buNone/>
            </a:pPr>
            <a:r>
              <a:rPr lang="ru" sz="1000">
                <a:solidFill>
                  <a:schemeClr val="dk1"/>
                </a:solidFill>
              </a:rPr>
              <a:t>используются для описания всех модулей приложения, доступных для сборки, их отношения между собой, а также параметры конфигурации. </a:t>
            </a:r>
          </a:p>
          <a:p>
            <a:pPr indent="-292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 startAt="2"/>
            </a:pPr>
            <a:r>
              <a:rPr lang="ru" sz="1000">
                <a:solidFill>
                  <a:schemeClr val="dk1"/>
                </a:solidFill>
              </a:rPr>
              <a:t>Пользователи</a:t>
            </a:r>
          </a:p>
          <a:p>
            <a:pPr lvl="0" rtl="0">
              <a:spcBef>
                <a:spcPts val="0"/>
              </a:spcBef>
              <a:buNone/>
            </a:pPr>
            <a:r>
              <a:rPr lang="ru" sz="1000">
                <a:solidFill>
                  <a:schemeClr val="dk1"/>
                </a:solidFill>
              </a:rPr>
              <a:t>которым требуется просто собрать проект (возможно, в различных конфигурациях). Config-файлы</a:t>
            </a:r>
          </a:p>
          <a:p>
            <a:pPr lvl="0" rtl="0">
              <a:spcBef>
                <a:spcPts val="0"/>
              </a:spcBef>
              <a:buNone/>
            </a:pPr>
            <a:r>
              <a:rPr lang="ru" sz="1000">
                <a:solidFill>
                  <a:schemeClr val="dk1"/>
                </a:solidFill>
              </a:rPr>
              <a:t>содержат указания для сборки определенных модулей и конкретные значения параметров конфигурации.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ru" sz="1000">
                <a:solidFill>
                  <a:schemeClr val="dk1"/>
                </a:solidFill>
              </a:rPr>
              <a:t>Оба типа файлов являются обычными текстовыми файлами (не XML!), которые можно редактировать в любом текстовом редакторе. Кроме того, доступен плагин для среды разработки Eclipse, который предоставляет широкие возможности редактирования, включая подсветку синтаксиса, автодополнение, сообщения об ошибках и так далее.</a:t>
            </a:r>
          </a:p>
          <a:p>
            <a:pPr lvl="0" rtl="0">
              <a:spcBef>
                <a:spcPts val="0"/>
              </a:spcBef>
              <a:buNone/>
            </a:pPr>
            <a:r>
              <a:rPr lang="ru" sz="1000">
                <a:solidFill>
                  <a:schemeClr val="dk1"/>
                </a:solidFill>
              </a:rPr>
              <a:t>После того как необходимые my- и config-файлы готовы, проект можно собрать командой make. На основе предоставленных сборочных файлов Mybuild решит, что именно и в каком порядке необходимо собрать.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ru" sz="1000">
                <a:solidFill>
                  <a:schemeClr val="dk1"/>
                </a:solidFill>
              </a:rPr>
              <a:t>Типичный сценарий разработки проекта, использующего Mybuild, включает две группы людей</a:t>
            </a:r>
          </a:p>
          <a:p>
            <a:pPr indent="-292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ru" sz="1000">
                <a:solidFill>
                  <a:schemeClr val="dk1"/>
                </a:solidFill>
              </a:rPr>
              <a:t>Разработчики</a:t>
            </a:r>
          </a:p>
          <a:p>
            <a:pPr lvl="0" rtl="0">
              <a:spcBef>
                <a:spcPts val="0"/>
              </a:spcBef>
              <a:buNone/>
            </a:pPr>
            <a:r>
              <a:rPr lang="ru" sz="1000">
                <a:solidFill>
                  <a:schemeClr val="dk1"/>
                </a:solidFill>
              </a:rPr>
              <a:t>которые поддерживают файлы для сборки разрабатываемых ими компонентов. My-файлы</a:t>
            </a:r>
          </a:p>
          <a:p>
            <a:pPr lvl="0" rtl="0">
              <a:spcBef>
                <a:spcPts val="0"/>
              </a:spcBef>
              <a:buNone/>
            </a:pPr>
            <a:r>
              <a:rPr lang="ru" sz="1000">
                <a:solidFill>
                  <a:schemeClr val="dk1"/>
                </a:solidFill>
              </a:rPr>
              <a:t>используются для описания всех модулей приложения, доступных для сборки, их отношения между собой, а также параметры конфигурации. </a:t>
            </a:r>
          </a:p>
          <a:p>
            <a:pPr indent="-292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 startAt="2"/>
            </a:pPr>
            <a:r>
              <a:rPr lang="ru" sz="1000">
                <a:solidFill>
                  <a:schemeClr val="dk1"/>
                </a:solidFill>
              </a:rPr>
              <a:t>Пользователи</a:t>
            </a:r>
          </a:p>
          <a:p>
            <a:pPr lvl="0" rtl="0">
              <a:spcBef>
                <a:spcPts val="0"/>
              </a:spcBef>
              <a:buNone/>
            </a:pPr>
            <a:r>
              <a:rPr lang="ru" sz="1000">
                <a:solidFill>
                  <a:schemeClr val="dk1"/>
                </a:solidFill>
              </a:rPr>
              <a:t>которым требуется просто собрать проект (возможно, в различных конфигурациях). Config-файлы</a:t>
            </a:r>
          </a:p>
          <a:p>
            <a:pPr lvl="0" rtl="0">
              <a:spcBef>
                <a:spcPts val="0"/>
              </a:spcBef>
              <a:buNone/>
            </a:pPr>
            <a:r>
              <a:rPr lang="ru" sz="1000">
                <a:solidFill>
                  <a:schemeClr val="dk1"/>
                </a:solidFill>
              </a:rPr>
              <a:t>содержат указания для сборки определенных модулей и конкретные значения параметров конфигурации.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ru" sz="1000">
                <a:solidFill>
                  <a:schemeClr val="dk1"/>
                </a:solidFill>
              </a:rPr>
              <a:t>Оба типа файлов являются обычными текстовыми файлами (не XML!), которые можно редактировать в любом текстовом редакторе. Кроме того, доступен плагин для среды разработки Eclipse, который предоставляет широкие возможности редактирования, включая подсветку синтаксиса, автодополнение, сообщения об ошибках и так далее.</a:t>
            </a:r>
          </a:p>
          <a:p>
            <a:pPr lvl="0" rtl="0">
              <a:spcBef>
                <a:spcPts val="0"/>
              </a:spcBef>
              <a:buNone/>
            </a:pPr>
            <a:r>
              <a:rPr lang="ru" sz="1000">
                <a:solidFill>
                  <a:schemeClr val="dk1"/>
                </a:solidFill>
              </a:rPr>
              <a:t>После того как необходимые my- и config-файлы готовы, проект можно собрать командой make. На основе предоставленных сборочных файлов Mybuild решит, что именно и в каком порядке необходимо собрать.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01.png"/><Relationship Id="rId3" Type="http://schemas.openxmlformats.org/officeDocument/2006/relationships/comments" Target="../comments/comment1.xml"/><Relationship Id="rId6" Type="http://schemas.openxmlformats.org/officeDocument/2006/relationships/image" Target="../media/image02.png"/><Relationship Id="rId5" Type="http://schemas.openxmlformats.org/officeDocument/2006/relationships/image" Target="../media/image07.png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6.png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13.png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3.png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12.png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11.png"/></Relationships>
</file>

<file path=ppt/slides/_rels/slide1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rakon.mega@gmail.com" TargetMode="External"/><Relationship Id="rId3" Type="http://schemas.openxmlformats.org/officeDocument/2006/relationships/hyperlink" Target="mailto:anton.bondarev2310@gmail.com" TargetMode="External"/><Relationship Id="rId9" Type="http://schemas.openxmlformats.org/officeDocument/2006/relationships/image" Target="../media/image01.png"/><Relationship Id="rId6" Type="http://schemas.openxmlformats.org/officeDocument/2006/relationships/image" Target="../media/image08.png"/><Relationship Id="rId5" Type="http://schemas.openxmlformats.org/officeDocument/2006/relationships/image" Target="../media/image10.png"/><Relationship Id="rId8" Type="http://schemas.openxmlformats.org/officeDocument/2006/relationships/hyperlink" Target="https://github.com/embox/" TargetMode="External"/><Relationship Id="rId7" Type="http://schemas.openxmlformats.org/officeDocument/2006/relationships/hyperlink" Target="http://embox.github.io" TargetMode="Externa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5.png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9.png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4.png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Shape 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66275" y="344200"/>
            <a:ext cx="1018625" cy="1016625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Shape 24"/>
          <p:cNvSpPr txBox="1"/>
          <p:nvPr>
            <p:ph type="ctrTitle"/>
          </p:nvPr>
        </p:nvSpPr>
        <p:spPr>
          <a:xfrm>
            <a:off x="53975" y="1968100"/>
            <a:ext cx="8949600" cy="10166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None/>
            </a:pPr>
            <a:r>
              <a:rPr lang="ru" sz="2400"/>
              <a:t>Применение DSL для выполнения требований стандарта DO-178B</a:t>
            </a:r>
          </a:p>
        </p:txBody>
      </p:sp>
      <p:sp>
        <p:nvSpPr>
          <p:cNvPr id="25" name="Shape 25"/>
          <p:cNvSpPr txBox="1"/>
          <p:nvPr>
            <p:ph idx="1" type="subTitle"/>
          </p:nvPr>
        </p:nvSpPr>
        <p:spPr>
          <a:xfrm>
            <a:off x="685800" y="4076453"/>
            <a:ext cx="7772400" cy="784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/>
              <a:t>OS Day, июнь 2015</a:t>
            </a:r>
          </a:p>
        </p:txBody>
      </p:sp>
      <p:pic>
        <p:nvPicPr>
          <p:cNvPr id="26" name="Shape 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35825" y="109500"/>
            <a:ext cx="1251324" cy="1251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Shape 2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338475" y="510299"/>
            <a:ext cx="2045400" cy="449749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Shape 28"/>
          <p:cNvSpPr txBox="1"/>
          <p:nvPr>
            <p:ph idx="2" type="subTitle"/>
          </p:nvPr>
        </p:nvSpPr>
        <p:spPr>
          <a:xfrm>
            <a:off x="3207750" y="3138225"/>
            <a:ext cx="5849400" cy="7847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i="1" lang="ru" sz="1400">
                <a:solidFill>
                  <a:schemeClr val="dk1"/>
                </a:solidFill>
              </a:rPr>
              <a:t>ген. директор ООО “Ембокс” Бондарев Антон Владимирович</a:t>
            </a:r>
          </a:p>
          <a:p>
            <a:pPr lvl="0" rtl="0">
              <a:spcBef>
                <a:spcPts val="0"/>
              </a:spcBef>
              <a:buNone/>
            </a:pPr>
            <a:r>
              <a:rPr i="1" lang="ru" sz="1400">
                <a:solidFill>
                  <a:schemeClr val="dk1"/>
                </a:solidFill>
              </a:rPr>
              <a:t>асп. каф. сис. прог. СПбГУ Козлов Антон Павлович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Shape 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91200" y="0"/>
            <a:ext cx="6046198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Shape 8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/>
              <a:t>Граф модулей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ru"/>
              <a:t>Проверка требований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ru" sz="3000"/>
              <a:t>Unit-тестирование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ru" sz="3000"/>
              <a:t>Интеграционные тесты</a:t>
            </a:r>
          </a:p>
          <a:p>
            <a:pPr lvl="0" rtl="0">
              <a:spcBef>
                <a:spcPts val="600"/>
              </a:spcBef>
              <a:buNone/>
            </a:pPr>
            <a:r>
              <a:t/>
            </a:r>
            <a:endParaRPr sz="3000">
              <a:solidFill>
                <a:srgbClr val="000000"/>
              </a:solidFill>
            </a:endParaRPr>
          </a:p>
          <a:p>
            <a:pPr lvl="0" rtl="0">
              <a:spcBef>
                <a:spcPts val="600"/>
              </a:spcBef>
              <a:buNone/>
            </a:pPr>
            <a:r>
              <a:t/>
            </a:r>
            <a:endParaRPr sz="3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ru"/>
              <a:t>Unit-тестирование</a:t>
            </a:r>
          </a:p>
        </p:txBody>
      </p:sp>
      <p:pic>
        <p:nvPicPr>
          <p:cNvPr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1100" y="814200"/>
            <a:ext cx="4276725" cy="4169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ru"/>
              <a:t>Unit тестирование</a:t>
            </a:r>
          </a:p>
        </p:txBody>
      </p:sp>
      <p:pic>
        <p:nvPicPr>
          <p:cNvPr id="100" name="Shape 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52125" y="1415474"/>
            <a:ext cx="5283525" cy="2332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Unit-тесты</a:t>
            </a:r>
          </a:p>
        </p:txBody>
      </p:sp>
      <p:pic>
        <p:nvPicPr>
          <p:cNvPr id="106" name="Shape 10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9575" y="1265675"/>
            <a:ext cx="6719450" cy="3329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/>
              <a:t>Интеграционное тестирование</a:t>
            </a:r>
          </a:p>
        </p:txBody>
      </p:sp>
      <p:pic>
        <p:nvPicPr>
          <p:cNvPr id="112" name="Shape 1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19325" y="1357312"/>
            <a:ext cx="4705350" cy="2428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/>
              <a:t>Интеграционное тестирование</a:t>
            </a:r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457200" y="1063375"/>
            <a:ext cx="8229600" cy="3862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ru" sz="2200">
                <a:solidFill>
                  <a:srgbClr val="222222"/>
                </a:solidFill>
                <a:latin typeface="Courier New"/>
                <a:ea typeface="Courier New"/>
                <a:cs typeface="Courier New"/>
                <a:sym typeface="Courier New"/>
              </a:rPr>
              <a:t>package require autotest</a:t>
            </a:r>
            <a:br>
              <a:rPr lang="ru" sz="2200">
                <a:solidFill>
                  <a:srgbClr val="22222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ru" sz="2200">
                <a:solidFill>
                  <a:srgbClr val="222222"/>
                </a:solidFill>
                <a:latin typeface="Courier New"/>
                <a:ea typeface="Courier New"/>
                <a:cs typeface="Courier New"/>
                <a:sym typeface="Courier New"/>
              </a:rPr>
              <a:t>namespace import autotest::*</a:t>
            </a:r>
            <a:br>
              <a:rPr lang="ru" sz="2200">
                <a:solidFill>
                  <a:srgbClr val="22222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ru" sz="2200">
                <a:solidFill>
                  <a:srgbClr val="22222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ru" sz="2200">
                <a:solidFill>
                  <a:srgbClr val="222222"/>
                </a:solidFill>
                <a:latin typeface="Courier New"/>
                <a:ea typeface="Courier New"/>
                <a:cs typeface="Courier New"/>
                <a:sym typeface="Courier New"/>
              </a:rPr>
              <a:t>TEST_CASE {echo “hello” print hello} {</a:t>
            </a:r>
            <a:br>
              <a:rPr lang="ru" sz="2200">
                <a:solidFill>
                  <a:srgbClr val="22222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ru" sz="2200">
                <a:solidFill>
                  <a:srgbClr val="222222"/>
                </a:solidFill>
                <a:latin typeface="Courier New"/>
                <a:ea typeface="Courier New"/>
                <a:cs typeface="Courier New"/>
                <a:sym typeface="Courier New"/>
              </a:rPr>
              <a:t>    test_assert_regex_equal “echo “hello”" hello</a:t>
            </a:r>
            <a:br>
              <a:rPr lang="ru" sz="2200">
                <a:solidFill>
                  <a:srgbClr val="222222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ru" sz="2200">
                <a:solidFill>
                  <a:srgbClr val="222222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/>
              <a:t>Выводы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457200" y="1063375"/>
            <a:ext cx="8229600" cy="3862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Формальные описания на DSL упрощают верификацию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Описания стоит отделять от бизнес логики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/>
              <a:t>Для DO-178b необходимы системы unit и интеграционного тестирования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/>
              <a:t>Контакты</a:t>
            </a:r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2011675" y="3191746"/>
            <a:ext cx="6807600" cy="1533600"/>
          </a:xfrm>
          <a:prstGeom prst="rect">
            <a:avLst/>
          </a:prstGeom>
        </p:spPr>
        <p:txBody>
          <a:bodyPr anchorCtr="0" anchor="t" bIns="31425" lIns="31425" rIns="31425" tIns="3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ru" sz="2200">
                <a:solidFill>
                  <a:srgbClr val="000000"/>
                </a:solidFill>
              </a:rPr>
              <a:t>Антон Бондарев</a:t>
            </a:r>
          </a:p>
          <a:p>
            <a:pPr indent="-190500" lvl="0" marL="3175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b="1" lang="ru" sz="2200" u="sng">
                <a:solidFill>
                  <a:schemeClr val="hlink"/>
                </a:solidFill>
                <a:hlinkClick r:id="rId3"/>
              </a:rPr>
              <a:t>anton.bondarev2310@gmail.com</a:t>
            </a:r>
          </a:p>
          <a:p>
            <a:pPr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>
                <a:solidFill>
                  <a:srgbClr val="000000"/>
                </a:solidFill>
              </a:rPr>
              <a:t>Антон Козлов</a:t>
            </a:r>
          </a:p>
          <a:p>
            <a:pPr indent="-368300" lvl="0" marL="4572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b="1" lang="ru" sz="2200" u="sng">
                <a:solidFill>
                  <a:schemeClr val="hlink"/>
                </a:solidFill>
                <a:hlinkClick r:id="rId4"/>
              </a:rPr>
              <a:t>drakon.mega@gmail.com</a:t>
            </a:r>
          </a:p>
        </p:txBody>
      </p:sp>
      <p:pic>
        <p:nvPicPr>
          <p:cNvPr id="131" name="Shape 1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9345" y="3652933"/>
            <a:ext cx="611026" cy="6112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Shape 13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49345" y="2003017"/>
            <a:ext cx="611026" cy="613423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Shape 133"/>
          <p:cNvSpPr txBox="1"/>
          <p:nvPr>
            <p:ph idx="2" type="body"/>
          </p:nvPr>
        </p:nvSpPr>
        <p:spPr>
          <a:xfrm>
            <a:off x="2011675" y="1478276"/>
            <a:ext cx="6807600" cy="1662900"/>
          </a:xfrm>
          <a:prstGeom prst="rect">
            <a:avLst/>
          </a:prstGeom>
        </p:spPr>
        <p:txBody>
          <a:bodyPr anchorCtr="0" anchor="t" bIns="31425" lIns="31425" rIns="31425" tIns="31425">
            <a:no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lang="ru" sz="2200">
                <a:solidFill>
                  <a:srgbClr val="000000"/>
                </a:solidFill>
              </a:rPr>
              <a:t>Страница проекта</a:t>
            </a:r>
          </a:p>
          <a:p>
            <a:pPr indent="-381000" lvl="0" marL="45720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ru" sz="2400" u="sng">
                <a:solidFill>
                  <a:srgbClr val="1155CC"/>
                </a:solidFill>
                <a:hlinkClick r:id="rId7"/>
              </a:rPr>
              <a:t>http://embox.github.io</a:t>
            </a:r>
          </a:p>
          <a:p>
            <a:pPr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>
                <a:solidFill>
                  <a:srgbClr val="000000"/>
                </a:solidFill>
              </a:rPr>
              <a:t>Репозиторий проекта</a:t>
            </a:r>
          </a:p>
          <a:p>
            <a:pPr indent="-203200" lvl="0" marL="3175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ru" sz="2400" u="sng">
                <a:solidFill>
                  <a:schemeClr val="hlink"/>
                </a:solidFill>
                <a:hlinkClick r:id="rId8"/>
              </a:rPr>
              <a:t>https://github.com/embox/</a:t>
            </a:r>
          </a:p>
        </p:txBody>
      </p:sp>
      <p:pic>
        <p:nvPicPr>
          <p:cNvPr id="134" name="Shape 13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566209" y="327652"/>
            <a:ext cx="1120591" cy="111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57200" y="285224"/>
            <a:ext cx="8229600" cy="10692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"/>
              <a:t>Стандарты для операционных систем</a:t>
            </a:r>
          </a:p>
        </p:txBody>
      </p:sp>
      <p:graphicFrame>
        <p:nvGraphicFramePr>
          <p:cNvPr id="34" name="Shape 34"/>
          <p:cNvGraphicFramePr/>
          <p:nvPr/>
        </p:nvGraphicFramePr>
        <p:xfrm>
          <a:off x="952500" y="2000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{CC0CE1B9-4D42-42E5-88B8-314BB2D56618}</a:tableStyleId>
              </a:tblPr>
              <a:tblGrid>
                <a:gridCol w="1983250"/>
                <a:gridCol w="2842750"/>
                <a:gridCol w="28696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системы общего назначения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критически важные системы</a:t>
                      </a:r>
                    </a:p>
                  </a:txBody>
                  <a:tcPr marT="91425" marB="91425" marR="91425" marL="91425"/>
                </a:tc>
              </a:tr>
              <a:tr h="665150"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Требования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-317500" lvl="0" marL="457200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●"/>
                      </a:pPr>
                      <a:r>
                        <a:rPr lang="ru"/>
                        <a:t>Скорость разработки</a:t>
                      </a:r>
                    </a:p>
                    <a:p>
                      <a:pPr indent="-317500" lvl="0" marL="457200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●"/>
                      </a:pPr>
                      <a:r>
                        <a:rPr lang="ru"/>
                        <a:t>Совместимость по API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-317500" lvl="0" marL="457200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●"/>
                      </a:pPr>
                      <a:r>
                        <a:rPr lang="ru"/>
                        <a:t>Процесс разработки</a:t>
                      </a:r>
                    </a:p>
                    <a:p>
                      <a:pPr indent="-317500" lvl="0" marL="457200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●"/>
                      </a:pPr>
                      <a:r>
                        <a:rPr lang="ru"/>
                        <a:t>Архитектура системы</a:t>
                      </a:r>
                    </a:p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Стандарт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POSIX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ru"/>
                        <a:t>DO-178b, ARINC-653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ru"/>
              <a:t>Процесс разработки по DO-178b</a:t>
            </a:r>
          </a:p>
        </p:txBody>
      </p:sp>
      <p:pic>
        <p:nvPicPr>
          <p:cNvPr id="40" name="Shape 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40325" y="1615150"/>
            <a:ext cx="4762500" cy="264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ru"/>
              <a:t>Процесс разработки по DO-178b</a:t>
            </a:r>
          </a:p>
        </p:txBody>
      </p:sp>
      <p:sp>
        <p:nvSpPr>
          <p:cNvPr id="46" name="Shape 46"/>
          <p:cNvSpPr txBox="1"/>
          <p:nvPr/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ru" sz="3000"/>
              <a:t>Спецификации на каждом этапе</a:t>
            </a:r>
          </a:p>
          <a:p>
            <a:pPr indent="-419100" lvl="0" marL="457200" rtl="0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ru" sz="3000">
                <a:solidFill>
                  <a:schemeClr val="dk1"/>
                </a:solidFill>
              </a:rPr>
              <a:t>Детализация по мере развития проекта</a:t>
            </a:r>
          </a:p>
          <a:p>
            <a:pPr indent="-419100" lvl="0" marL="457200" rtl="0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ru" sz="3000"/>
              <a:t>Проверка требований по спецификациям</a:t>
            </a:r>
          </a:p>
          <a:p>
            <a:pPr indent="-419100" lvl="0" marL="457200" rtl="0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ru" sz="3000"/>
              <a:t>Множество документации</a:t>
            </a:r>
          </a:p>
          <a:p>
            <a:pPr lvl="0" rtl="0">
              <a:spcBef>
                <a:spcPts val="600"/>
              </a:spcBef>
              <a:buNone/>
            </a:pPr>
            <a:r>
              <a:t/>
            </a:r>
            <a:endParaRPr sz="3000">
              <a:solidFill>
                <a:srgbClr val="000000"/>
              </a:solidFill>
            </a:endParaRPr>
          </a:p>
          <a:p>
            <a:pPr lvl="0" rtl="0">
              <a:spcBef>
                <a:spcPts val="600"/>
              </a:spcBef>
              <a:buNone/>
            </a:pPr>
            <a:r>
              <a:t/>
            </a:r>
            <a:endParaRPr sz="3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ru"/>
              <a:t>Обзор решений</a:t>
            </a:r>
          </a:p>
        </p:txBody>
      </p:sp>
      <p:sp>
        <p:nvSpPr>
          <p:cNvPr id="52" name="Shape 52"/>
          <p:cNvSpPr txBox="1"/>
          <p:nvPr/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ru" sz="3000"/>
              <a:t>VxWorks-653</a:t>
            </a:r>
          </a:p>
          <a:p>
            <a:pPr indent="-419100" lvl="1" marL="914400" rtl="0">
              <a:spcBef>
                <a:spcPts val="60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ru" sz="3000"/>
              <a:t>Возможность описания требований и спецификаций на XML</a:t>
            </a:r>
          </a:p>
          <a:p>
            <a:pPr indent="-419100" lvl="0" marL="457200" rtl="0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ru" sz="3000"/>
              <a:t>Integrity-178</a:t>
            </a:r>
          </a:p>
          <a:p>
            <a:pPr indent="-419100" lvl="1" marL="914400" rtl="0">
              <a:spcBef>
                <a:spcPts val="600"/>
              </a:spcBef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ru" sz="3000"/>
              <a:t>Набор готовых спецификаций и планов</a:t>
            </a:r>
          </a:p>
          <a:p>
            <a:pPr lvl="0" rtl="0">
              <a:spcBef>
                <a:spcPts val="600"/>
              </a:spcBef>
              <a:buNone/>
            </a:pPr>
            <a:r>
              <a:t/>
            </a:r>
            <a:endParaRPr sz="3000">
              <a:solidFill>
                <a:srgbClr val="000000"/>
              </a:solidFill>
            </a:endParaRPr>
          </a:p>
          <a:p>
            <a:pPr lvl="0" rtl="0">
              <a:spcBef>
                <a:spcPts val="600"/>
              </a:spcBef>
              <a:buNone/>
            </a:pPr>
            <a:r>
              <a:t/>
            </a:r>
            <a:endParaRPr sz="3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ru"/>
              <a:t>Язык описания Mybuild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ru" sz="3000"/>
              <a:t>Реализован в проекте Embox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ru" sz="3000"/>
              <a:t>Отдельное от логики описание для модулей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ru" sz="3000"/>
              <a:t>Отдельное описание для требований верхнего уровня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ru" sz="3000"/>
              <a:t>Автоматическое разрешение зависимостей</a:t>
            </a:r>
          </a:p>
          <a:p>
            <a:pPr lvl="0" rtl="0">
              <a:spcBef>
                <a:spcPts val="600"/>
              </a:spcBef>
              <a:buNone/>
            </a:pPr>
            <a:r>
              <a:t/>
            </a:r>
            <a:endParaRPr sz="3000">
              <a:solidFill>
                <a:srgbClr val="000000"/>
              </a:solidFill>
            </a:endParaRPr>
          </a:p>
          <a:p>
            <a:pPr lvl="0" rtl="0">
              <a:spcBef>
                <a:spcPts val="600"/>
              </a:spcBef>
              <a:buNone/>
            </a:pPr>
            <a:r>
              <a:t/>
            </a:r>
            <a:endParaRPr sz="3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"/>
              <a:t>Процесс сборки Embox </a:t>
            </a:r>
          </a:p>
        </p:txBody>
      </p:sp>
      <p:pic>
        <p:nvPicPr>
          <p:cNvPr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65687" y="1149125"/>
            <a:ext cx="5212625" cy="376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457200" y="275753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ru"/>
              <a:t>Описание требований системы</a:t>
            </a:r>
          </a:p>
        </p:txBody>
      </p:sp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0975" y="893897"/>
            <a:ext cx="5133975" cy="4010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ru"/>
              <a:t>Описание модулей</a:t>
            </a:r>
          </a:p>
        </p:txBody>
      </p:sp>
      <p:pic>
        <p:nvPicPr>
          <p:cNvPr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71750" y="1766875"/>
            <a:ext cx="3800475" cy="1609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